
<file path=[Content_Types].xml><?xml version="1.0" encoding="utf-8"?>
<Types xmlns="http://schemas.openxmlformats.org/package/2006/content-types">
  <Default Extension="fntdata" ContentType="application/x-fontdata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embeddedFontLst>
    <p:embeddedFont>
      <p:font typeface="Roboto" panose="02000000000000000000" pitchFamily="2" charset="0"/>
      <p:regular r:id="rId14"/>
      <p:bold r:id="rId15"/>
      <p:italic r:id="rId16"/>
      <p:boldItalic r:id="rId17"/>
    </p:embeddedFont>
    <p:embeddedFont>
      <p:font typeface="Roboto Slab" pitchFamily="2" charset="0"/>
      <p:regular r:id="rId18"/>
      <p:bold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575"/>
    <p:restoredTop sz="94770"/>
  </p:normalViewPr>
  <p:slideViewPr>
    <p:cSldViewPr snapToGrid="0">
      <p:cViewPr varScale="1">
        <p:scale>
          <a:sx n="157" d="100"/>
          <a:sy n="157" d="100"/>
        </p:scale>
        <p:origin x="328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18e7b06ec5_0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18e7b06ec5_0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18e7b06ec5_0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18e7b06ec5_0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18e7b06ec5_0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18e7b06ec5_0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18e7b06ec5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18e7b06ec5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18e7b06ec5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118e7b06ec5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18e7b06ec5_0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18e7b06ec5_0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18e7b06ec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18e7b06ec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18e7b06ec5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118e7b06ec5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18e7b06ec5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18e7b06ec5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18e7b06ec5_0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18e7b06ec5_0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 lim="8000"/>
            <a:headEnd type="none" w="sm" len="sm"/>
            <a:tailEnd type="none" w="sm" len="sm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1"/>
          <p:cNvSpPr txBox="1">
            <a:spLocks noGrp="1"/>
          </p:cNvSpPr>
          <p:nvPr>
            <p:ph type="title" hasCustomPrompt="1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>
            <a:spLocks noGrp="1"/>
          </p:cNvSpPr>
          <p:nvPr>
            <p:ph type="body" idx="1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6" name="Google Shape;36;p7"/>
          <p:cNvSpPr txBox="1">
            <a:spLocks noGrp="1"/>
          </p:cNvSpPr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1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5" name="Google Shape;45;p9"/>
          <p:cNvSpPr txBox="1">
            <a:spLocks noGrp="1"/>
          </p:cNvSpPr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>
            <a:spLocks noGrp="1"/>
          </p:cNvSpPr>
          <p:nvPr>
            <p:ph type="body" idx="1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>
            <a:endParaRPr/>
          </a:p>
        </p:txBody>
      </p:sp>
      <p:sp>
        <p:nvSpPr>
          <p:cNvPr id="51" name="Google Shape;51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rina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>
            <a:spLocks noGrp="1"/>
          </p:cNvSpPr>
          <p:nvPr>
            <p:ph type="ctrTitle"/>
          </p:nvPr>
        </p:nvSpPr>
        <p:spPr>
          <a:xfrm>
            <a:off x="311700" y="601125"/>
            <a:ext cx="8520600" cy="146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 b="1">
                <a:latin typeface="Times New Roman"/>
                <a:ea typeface="Times New Roman"/>
                <a:cs typeface="Times New Roman"/>
                <a:sym typeface="Times New Roman"/>
              </a:rPr>
              <a:t>Air Travel: Pre-Pandemic vs. Post-Pandemic</a:t>
            </a:r>
            <a:endParaRPr sz="6200"/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1"/>
          </p:nvPr>
        </p:nvSpPr>
        <p:spPr>
          <a:xfrm>
            <a:off x="1680302" y="1929064"/>
            <a:ext cx="5783400" cy="9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rPr lang="en" sz="129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Team #6 - Brian </a:t>
            </a:r>
            <a:r>
              <a:rPr lang="en" sz="1290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Monter</a:t>
            </a:r>
            <a:r>
              <a:rPr lang="en" sz="129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and Mitchell Breeden </a:t>
            </a:r>
            <a:endParaRPr sz="129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lnSpc>
                <a:spcPct val="1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rPr lang="en" sz="129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Dr. </a:t>
            </a:r>
            <a:r>
              <a:rPr lang="en" sz="1290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Huajun</a:t>
            </a:r>
            <a:r>
              <a:rPr lang="en" sz="129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Zhang</a:t>
            </a:r>
            <a:endParaRPr sz="129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lnSpc>
                <a:spcPct val="1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rPr lang="en" sz="129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George Mason University </a:t>
            </a:r>
            <a:endParaRPr sz="129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lnSpc>
                <a:spcPct val="1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rPr lang="en" sz="129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AIT 580: </a:t>
            </a:r>
            <a:r>
              <a:rPr lang="en" sz="1290" i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Analytics: Big Data to Information</a:t>
            </a:r>
            <a:endParaRPr sz="1290" i="1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endParaRPr sz="181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Advanced Analytics</a:t>
            </a:r>
            <a:endParaRPr/>
          </a:p>
        </p:txBody>
      </p:sp>
      <p:pic>
        <p:nvPicPr>
          <p:cNvPr id="128" name="Google Shape;12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5144" y="1252728"/>
            <a:ext cx="6702552" cy="3776472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2"/>
          <p:cNvSpPr txBox="1"/>
          <p:nvPr/>
        </p:nvSpPr>
        <p:spPr>
          <a:xfrm>
            <a:off x="52500" y="1763700"/>
            <a:ext cx="2481000" cy="161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- Intercept: 105,013.26943980425</a:t>
            </a:r>
            <a:endParaRPr sz="12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- Slope: -2,399.63936663</a:t>
            </a:r>
            <a:endParaRPr sz="12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- Linear Regression model</a:t>
            </a:r>
            <a:endParaRPr sz="12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- Line of best fit to predict next </a:t>
            </a:r>
            <a:endParaRPr sz="12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30 days</a:t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35" name="Google Shape;135;p23"/>
          <p:cNvSpPr txBox="1"/>
          <p:nvPr/>
        </p:nvSpPr>
        <p:spPr>
          <a:xfrm>
            <a:off x="433775" y="1501575"/>
            <a:ext cx="7560300" cy="320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-"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Air travel industry as a whole was negatively impacted. 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-"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amount of passengers taking flights was almost cut in half throughout March 2020 (-45.15% change).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-"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average daily number of flights decreased by even more (-48.36% change).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-"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Cargo flights actually increased during March 2020 (4.08% change).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-"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Airlines and airports were negatively impacted, but at different rates depending on what the business depended on (cargo vs passengers).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-"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Overall, air travel was negatively impacted by the pandemic in ways we have not seen before. 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70" name="Google Shape;70;p14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In March 2020 the world as we knew it came to a halt due to a virus that was slowly spreading across the globe, called Covid-19. As you can imagine, every bit of life as we knew it was impacted in some way or another. Our data analytics project will take a look at and analyze the impact of Covid-19 on air travel. We will compare metrics before the pandemic and during the pandemic. </a:t>
            </a:r>
            <a:endParaRPr/>
          </a:p>
        </p:txBody>
      </p:sp>
      <p:pic>
        <p:nvPicPr>
          <p:cNvPr id="71" name="Google Shape;7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6962" y="2761025"/>
            <a:ext cx="4015476" cy="1854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06100" y="2761025"/>
            <a:ext cx="2779743" cy="1854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Process</a:t>
            </a:r>
            <a:endParaRPr/>
          </a:p>
        </p:txBody>
      </p:sp>
      <p:sp>
        <p:nvSpPr>
          <p:cNvPr id="78" name="Google Shape;78;p15"/>
          <p:cNvSpPr txBox="1"/>
          <p:nvPr/>
        </p:nvSpPr>
        <p:spPr>
          <a:xfrm>
            <a:off x="387900" y="1730250"/>
            <a:ext cx="3276000" cy="16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- 4 Data Sources </a:t>
            </a:r>
            <a:endParaRPr sz="12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- Joined on unique columns with pandas</a:t>
            </a:r>
            <a:endParaRPr sz="12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20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- Split result into cargo data frame and passenger flights data frame for analysis</a:t>
            </a:r>
            <a:endParaRPr sz="1200">
              <a:solidFill>
                <a:schemeClr val="dk1"/>
              </a:solidFill>
            </a:endParaRPr>
          </a:p>
        </p:txBody>
      </p:sp>
      <p:pic>
        <p:nvPicPr>
          <p:cNvPr id="79" name="Google Shape;7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5150" y="1101950"/>
            <a:ext cx="2027445" cy="3694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26350" y="918575"/>
            <a:ext cx="2777574" cy="112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01388" y="2358029"/>
            <a:ext cx="2027450" cy="20195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Visualization</a:t>
            </a:r>
            <a:endParaRPr/>
          </a:p>
        </p:txBody>
      </p:sp>
      <p:pic>
        <p:nvPicPr>
          <p:cNvPr id="87" name="Google Shape;87;p16"/>
          <p:cNvPicPr preferRelativeResize="0"/>
          <p:nvPr/>
        </p:nvPicPr>
        <p:blipFill rotWithShape="1">
          <a:blip r:embed="rId3">
            <a:alphaModFix/>
          </a:blip>
          <a:srcRect t="278" b="268"/>
          <a:stretch/>
        </p:blipFill>
        <p:spPr>
          <a:xfrm>
            <a:off x="2295144" y="1252728"/>
            <a:ext cx="6702553" cy="3776473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6"/>
          <p:cNvSpPr txBox="1"/>
          <p:nvPr/>
        </p:nvSpPr>
        <p:spPr>
          <a:xfrm>
            <a:off x="174475" y="2202300"/>
            <a:ext cx="22194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- The total number of flights throughout March 2020</a:t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Visualization</a:t>
            </a:r>
            <a:endParaRPr/>
          </a:p>
        </p:txBody>
      </p:sp>
      <p:sp>
        <p:nvSpPr>
          <p:cNvPr id="94" name="Google Shape;94;p17"/>
          <p:cNvSpPr txBox="1"/>
          <p:nvPr/>
        </p:nvSpPr>
        <p:spPr>
          <a:xfrm>
            <a:off x="191575" y="1833000"/>
            <a:ext cx="3046500" cy="14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- A map of all flights where they were first seen at different points during March 2020, illustrating the number of flights taking place on a given day</a:t>
            </a:r>
            <a:endParaRPr sz="1200">
              <a:solidFill>
                <a:schemeClr val="dk1"/>
              </a:solidFill>
            </a:endParaRPr>
          </a:p>
        </p:txBody>
      </p:sp>
      <p:pic>
        <p:nvPicPr>
          <p:cNvPr id="2" name="Screen Recording 2022-03-09 at 20.16.37.mov" descr="Screen Recording 2022-03-09 at 20.16.37.mov">
            <a:hlinkClick r:id="" action="ppaction://media"/>
            <a:extLst>
              <a:ext uri="{FF2B5EF4-FFF2-40B4-BE49-F238E27FC236}">
                <a16:creationId xmlns:a16="http://schemas.microsoft.com/office/drawing/2014/main" id="{47B67A9C-6D7D-3645-AF98-AA7A295FC7C0}"/>
              </a:ext>
            </a:extLst>
          </p:cNvPr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922776" y="1252728"/>
            <a:ext cx="5111496" cy="369417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Visualization</a:t>
            </a:r>
            <a:endParaRPr/>
          </a:p>
        </p:txBody>
      </p:sp>
      <p:sp>
        <p:nvSpPr>
          <p:cNvPr id="101" name="Google Shape;101;p18"/>
          <p:cNvSpPr txBox="1"/>
          <p:nvPr/>
        </p:nvSpPr>
        <p:spPr>
          <a:xfrm>
            <a:off x="387900" y="1833000"/>
            <a:ext cx="1755300" cy="14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- The total number of flights at the top 10 airlines around the world in March 2020.</a:t>
            </a:r>
            <a:endParaRPr sz="1200">
              <a:solidFill>
                <a:schemeClr val="dk1"/>
              </a:solidFill>
            </a:endParaRPr>
          </a:p>
        </p:txBody>
      </p:sp>
      <p:pic>
        <p:nvPicPr>
          <p:cNvPr id="3" name="# of flights at top Airlines in March 2020.mp4" descr="# of flights at top Airlines in March 2020.mp4">
            <a:hlinkClick r:id="" action="ppaction://media"/>
            <a:extLst>
              <a:ext uri="{FF2B5EF4-FFF2-40B4-BE49-F238E27FC236}">
                <a16:creationId xmlns:a16="http://schemas.microsoft.com/office/drawing/2014/main" id="{AC396F75-3772-CD46-96C6-B82CD052DEC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95144" y="1252728"/>
            <a:ext cx="6729984" cy="377647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Visualization</a:t>
            </a:r>
            <a:endParaRPr/>
          </a:p>
        </p:txBody>
      </p:sp>
      <p:sp>
        <p:nvSpPr>
          <p:cNvPr id="108" name="Google Shape;108;p19"/>
          <p:cNvSpPr txBox="1"/>
          <p:nvPr/>
        </p:nvSpPr>
        <p:spPr>
          <a:xfrm>
            <a:off x="387900" y="1833000"/>
            <a:ext cx="1755300" cy="14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- The total number of flights at the top 10 airports around the world in March 2020.</a:t>
            </a:r>
            <a:endParaRPr sz="1200">
              <a:solidFill>
                <a:schemeClr val="dk1"/>
              </a:solidFill>
            </a:endParaRPr>
          </a:p>
        </p:txBody>
      </p:sp>
      <p:pic>
        <p:nvPicPr>
          <p:cNvPr id="2" name="# of flights at top Airports in March 2020.mp4" descr="# of flights at top Airports in March 2020.mp4">
            <a:hlinkClick r:id="" action="ppaction://media"/>
            <a:extLst>
              <a:ext uri="{FF2B5EF4-FFF2-40B4-BE49-F238E27FC236}">
                <a16:creationId xmlns:a16="http://schemas.microsoft.com/office/drawing/2014/main" id="{5F8FE2B9-A694-0140-BFD1-76E201761C8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95144" y="1252728"/>
            <a:ext cx="6729984" cy="377647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Descriptive Analytics</a:t>
            </a:r>
            <a:endParaRPr/>
          </a:p>
        </p:txBody>
      </p:sp>
      <p:sp>
        <p:nvSpPr>
          <p:cNvPr id="115" name="Google Shape;115;p20"/>
          <p:cNvSpPr txBox="1"/>
          <p:nvPr/>
        </p:nvSpPr>
        <p:spPr>
          <a:xfrm>
            <a:off x="1605306" y="1564588"/>
            <a:ext cx="5933387" cy="33693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dirty="0">
                <a:solidFill>
                  <a:schemeClr val="dk1"/>
                </a:solidFill>
              </a:rPr>
              <a:t>Average daily # of passenger flights		Average daily # of cargo flights</a:t>
            </a:r>
            <a:endParaRPr sz="105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dirty="0">
                <a:solidFill>
                  <a:schemeClr val="dk1"/>
                </a:solidFill>
              </a:rPr>
              <a:t>Before March 15, 2020: 88,899.67		Before March 15, 2020: 1,214.93</a:t>
            </a:r>
            <a:endParaRPr lang="en-US" sz="105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dirty="0">
                <a:solidFill>
                  <a:schemeClr val="dk1"/>
                </a:solidFill>
              </a:rPr>
              <a:t>After March 15, 2020: 48,762.88		After March 15, 2020: 1,264.5</a:t>
            </a: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dirty="0">
                <a:solidFill>
                  <a:schemeClr val="dk1"/>
                </a:solidFill>
              </a:rPr>
              <a:t>Change: -45.15%			Change: 4.08%</a:t>
            </a:r>
            <a:endParaRPr sz="105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50" dirty="0">
              <a:solidFill>
                <a:schemeClr val="dk1"/>
              </a:solidFill>
            </a:endParaRPr>
          </a:p>
          <a:p>
            <a:pPr marL="182880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dirty="0">
                <a:solidFill>
                  <a:schemeClr val="dk1"/>
                </a:solidFill>
              </a:rPr>
              <a:t>Average daily # of passengers</a:t>
            </a:r>
            <a:endParaRPr sz="1050" dirty="0">
              <a:solidFill>
                <a:schemeClr val="dk1"/>
              </a:solidFill>
            </a:endParaRPr>
          </a:p>
          <a:p>
            <a:pPr marL="182880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dirty="0">
                <a:solidFill>
                  <a:schemeClr val="dk1"/>
                </a:solidFill>
              </a:rPr>
              <a:t>Before March 15, 2020: 6,083,030.93</a:t>
            </a:r>
            <a:endParaRPr sz="1050" dirty="0">
              <a:solidFill>
                <a:schemeClr val="dk1"/>
              </a:solidFill>
            </a:endParaRPr>
          </a:p>
          <a:p>
            <a:pPr marL="182880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dirty="0">
                <a:solidFill>
                  <a:schemeClr val="dk1"/>
                </a:solidFill>
              </a:rPr>
              <a:t>After March 15, 2020: 3,141,443.12</a:t>
            </a:r>
            <a:endParaRPr sz="1050" dirty="0">
              <a:solidFill>
                <a:schemeClr val="dk1"/>
              </a:solidFill>
            </a:endParaRPr>
          </a:p>
          <a:p>
            <a:pPr marL="182880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dirty="0">
                <a:solidFill>
                  <a:schemeClr val="dk1"/>
                </a:solidFill>
              </a:rPr>
              <a:t>Change: -48.36%</a:t>
            </a:r>
            <a:endParaRPr sz="105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Inferential Analytics</a:t>
            </a:r>
            <a:endParaRPr/>
          </a:p>
        </p:txBody>
      </p:sp>
      <p:sp>
        <p:nvSpPr>
          <p:cNvPr id="121" name="Google Shape;121;p21"/>
          <p:cNvSpPr txBox="1"/>
          <p:nvPr/>
        </p:nvSpPr>
        <p:spPr>
          <a:xfrm>
            <a:off x="387900" y="1940700"/>
            <a:ext cx="4030800" cy="12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- Industry as a whole: - </a:t>
            </a:r>
            <a:r>
              <a:rPr lang="en">
                <a:solidFill>
                  <a:schemeClr val="dk1"/>
                </a:solidFill>
              </a:rPr>
              <a:t>45.15%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- Only showing US airlines with &gt; 100 flights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- Sorted by difference and percent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22" name="Google Shape;12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54766" y="954157"/>
            <a:ext cx="4030800" cy="40512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1399</TotalTime>
  <Words>455</Words>
  <Application>Microsoft Macintosh PowerPoint</Application>
  <PresentationFormat>On-screen Show (16:9)</PresentationFormat>
  <Paragraphs>55</Paragraphs>
  <Slides>11</Slides>
  <Notes>11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Times New Roman</vt:lpstr>
      <vt:lpstr>Roboto Slab</vt:lpstr>
      <vt:lpstr>Roboto</vt:lpstr>
      <vt:lpstr>Arial</vt:lpstr>
      <vt:lpstr>Marina</vt:lpstr>
      <vt:lpstr>Air Travel: Pre-Pandemic vs. Post-Pandemic</vt:lpstr>
      <vt:lpstr>Introduction</vt:lpstr>
      <vt:lpstr>System Process</vt:lpstr>
      <vt:lpstr>Data Visualization</vt:lpstr>
      <vt:lpstr>Data Visualization</vt:lpstr>
      <vt:lpstr>Data Visualization</vt:lpstr>
      <vt:lpstr>Data Visualization</vt:lpstr>
      <vt:lpstr>Descriptive Analytics</vt:lpstr>
      <vt:lpstr>Inferential Analytics</vt:lpstr>
      <vt:lpstr>Advanced Analytics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Air Travel: Pre-Pandemic vs. Post-Pandemic</dc:title>
  <cp:lastModifiedBy>Mitchell Monroe Breeden</cp:lastModifiedBy>
  <cp:revision>2</cp:revision>
  <dcterms:modified xsi:type="dcterms:W3CDTF">2022-03-11T02:35:35Z</dcterms:modified>
</cp:coreProperties>
</file>